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7" r:id="rId4"/>
    <p:sldId id="258" r:id="rId5"/>
    <p:sldId id="266" r:id="rId6"/>
    <p:sldId id="261" r:id="rId7"/>
    <p:sldId id="259" r:id="rId8"/>
    <p:sldId id="267" r:id="rId9"/>
    <p:sldId id="262" r:id="rId10"/>
    <p:sldId id="268" r:id="rId11"/>
    <p:sldId id="263" r:id="rId12"/>
    <p:sldId id="264" r:id="rId13"/>
    <p:sldId id="269" r:id="rId14"/>
    <p:sldId id="265"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20/09/2015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20/09/2015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188640"/>
            <a:ext cx="7772400" cy="1470025"/>
          </a:xfrm>
          <a:solidFill>
            <a:srgbClr val="FFFF00"/>
          </a:solidFill>
        </p:spPr>
        <p:txBody>
          <a:bodyPr>
            <a:normAutofit/>
          </a:bodyPr>
          <a:lstStyle/>
          <a:p>
            <a:r>
              <a:rPr lang="es-CO" sz="6600" b="1" i="1" dirty="0" smtClean="0"/>
              <a:t>¿DIOS ESTAS AHÍ?</a:t>
            </a:r>
            <a:endParaRPr lang="es-CO" sz="6600" b="1" i="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204864"/>
            <a:ext cx="3600400" cy="41044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165014"/>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6000" b="1" dirty="0"/>
              <a:t>DIOS ESTAS AHÍ</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412777"/>
            <a:ext cx="5184576"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51720" y="5517232"/>
            <a:ext cx="5184576" cy="707886"/>
          </a:xfrm>
          <a:prstGeom prst="rect">
            <a:avLst/>
          </a:prstGeom>
          <a:solidFill>
            <a:srgbClr val="FFFF00"/>
          </a:solidFill>
        </p:spPr>
        <p:txBody>
          <a:bodyPr wrap="square">
            <a:spAutoFit/>
          </a:bodyPr>
          <a:lstStyle/>
          <a:p>
            <a:pPr algn="ctr"/>
            <a:r>
              <a:rPr lang="es-CO" sz="4000" b="1" dirty="0" smtClean="0"/>
              <a:t>Por favor Contéstame</a:t>
            </a:r>
            <a:endParaRPr lang="es-CO" sz="4000" b="1" dirty="0"/>
          </a:p>
        </p:txBody>
      </p:sp>
    </p:spTree>
    <p:extLst>
      <p:ext uri="{BB962C8B-B14F-4D97-AF65-F5344CB8AC3E}">
        <p14:creationId xmlns:p14="http://schemas.microsoft.com/office/powerpoint/2010/main" val="284033325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3024336"/>
          </a:xfrm>
          <a:solidFill>
            <a:schemeClr val="accent4">
              <a:lumMod val="20000"/>
              <a:lumOff val="80000"/>
            </a:schemeClr>
          </a:solidFill>
        </p:spPr>
        <p:txBody>
          <a:bodyPr>
            <a:normAutofit fontScale="85000" lnSpcReduction="10000"/>
          </a:bodyPr>
          <a:lstStyle/>
          <a:p>
            <a:pPr marL="0" indent="0" algn="ctr">
              <a:buNone/>
            </a:pPr>
            <a:r>
              <a:rPr lang="es-CO" dirty="0" smtClean="0"/>
              <a:t>Quizá tu dirás: ¿donde estaba Dios cuando fui menospreciado, menospreciada, ultrajado, humillado o violado, violada? </a:t>
            </a:r>
          </a:p>
          <a:p>
            <a:pPr marL="0" indent="0" algn="ctr">
              <a:buNone/>
            </a:pPr>
            <a:r>
              <a:rPr lang="es-CO" dirty="0" smtClean="0"/>
              <a:t>Quizá tu has pensado que para Dios tu bales nada por todo lo que has tenido que pasar, pero yo te digo que tu bales mucho, que Dios no te ha olvidado, aún antes que tu existieras </a:t>
            </a:r>
            <a:r>
              <a:rPr lang="es-CO" dirty="0"/>
              <a:t>J</a:t>
            </a:r>
            <a:r>
              <a:rPr lang="es-CO" dirty="0" smtClean="0"/>
              <a:t>esús dijo en </a:t>
            </a:r>
            <a:r>
              <a:rPr lang="es-CO" u="sng" dirty="0" smtClean="0">
                <a:solidFill>
                  <a:srgbClr val="FF0000"/>
                </a:solidFill>
              </a:rPr>
              <a:t>(Mat. 5:22)</a:t>
            </a:r>
            <a:r>
              <a:rPr lang="es-CO" dirty="0" smtClean="0">
                <a:solidFill>
                  <a:srgbClr val="FF0000"/>
                </a:solidFill>
              </a:rPr>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8282" y="3916087"/>
            <a:ext cx="2255887" cy="2681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467544" y="3916087"/>
            <a:ext cx="5904656" cy="2677656"/>
          </a:xfrm>
          <a:prstGeom prst="rect">
            <a:avLst/>
          </a:prstGeom>
          <a:solidFill>
            <a:schemeClr val="accent2">
              <a:lumMod val="20000"/>
              <a:lumOff val="80000"/>
            </a:schemeClr>
          </a:solidFill>
        </p:spPr>
        <p:txBody>
          <a:bodyPr wrap="square">
            <a:spAutoFit/>
          </a:bodyPr>
          <a:lstStyle/>
          <a:p>
            <a:r>
              <a:rPr lang="es-CO" sz="2400" dirty="0"/>
              <a:t>«Yo pues os digo, que cualquiera que se enojare sin razón con su hermano, estará expuesto a juicio; y cualquiera que dijere a su hermano: Raca, estará expuesto al concilio; y cualquiera que a su hermano dijere: Insensato, estará expuesto al fuego del infierno». </a:t>
            </a:r>
          </a:p>
        </p:txBody>
      </p:sp>
    </p:spTree>
    <p:extLst>
      <p:ext uri="{BB962C8B-B14F-4D97-AF65-F5344CB8AC3E}">
        <p14:creationId xmlns:p14="http://schemas.microsoft.com/office/powerpoint/2010/main" val="6368912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987008" cy="2664296"/>
          </a:xfrm>
        </p:spPr>
        <p:txBody>
          <a:bodyPr>
            <a:normAutofit fontScale="92500" lnSpcReduction="20000"/>
          </a:bodyPr>
          <a:lstStyle/>
          <a:p>
            <a:pPr marL="0" indent="0" algn="ctr">
              <a:buNone/>
            </a:pPr>
            <a:r>
              <a:rPr lang="es-CO" u="sng" dirty="0" smtClean="0">
                <a:solidFill>
                  <a:srgbClr val="FF0000"/>
                </a:solidFill>
              </a:rPr>
              <a:t>Sal. 22:9,10</a:t>
            </a:r>
            <a:r>
              <a:rPr lang="es-CO" dirty="0"/>
              <a:t>. </a:t>
            </a:r>
            <a:r>
              <a:rPr lang="es-CO" sz="3000" dirty="0" smtClean="0"/>
              <a:t>«</a:t>
            </a:r>
            <a:r>
              <a:rPr lang="es-CO" sz="2800" dirty="0" smtClean="0"/>
              <a:t>Pero </a:t>
            </a:r>
            <a:r>
              <a:rPr lang="es-CO" sz="2800" dirty="0"/>
              <a:t>tú eres el que me sacó del vientre; </a:t>
            </a:r>
            <a:r>
              <a:rPr lang="es-CO" sz="2800" dirty="0" smtClean="0"/>
              <a:t>El </a:t>
            </a:r>
            <a:r>
              <a:rPr lang="es-CO" sz="2800" dirty="0"/>
              <a:t>que me hizo estar confiado desde que estaba a los pechos de mi madre. </a:t>
            </a:r>
            <a:r>
              <a:rPr lang="es-CO" sz="2800" dirty="0" smtClean="0"/>
              <a:t> </a:t>
            </a:r>
            <a:r>
              <a:rPr lang="es-CO" sz="2800" dirty="0"/>
              <a:t>10 Sobre ti fui echado desde antes de </a:t>
            </a:r>
            <a:r>
              <a:rPr lang="es-CO" sz="2800" dirty="0" smtClean="0"/>
              <a:t>nacer; </a:t>
            </a:r>
            <a:endParaRPr lang="es-CO" sz="2800" dirty="0"/>
          </a:p>
          <a:p>
            <a:pPr marL="0" indent="0" algn="ctr">
              <a:buNone/>
            </a:pPr>
            <a:r>
              <a:rPr lang="es-CO" sz="2800" dirty="0"/>
              <a:t> Desde el vientre de mi madre, tú eres mi </a:t>
            </a:r>
            <a:r>
              <a:rPr lang="es-CO" sz="2800" dirty="0" smtClean="0"/>
              <a:t>Dios».</a:t>
            </a:r>
            <a:endParaRPr lang="es-CO" sz="2800" u="sng" dirty="0" smtClean="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332656"/>
            <a:ext cx="238504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987824" y="4192925"/>
            <a:ext cx="5688632" cy="1815882"/>
          </a:xfrm>
          <a:prstGeom prst="rect">
            <a:avLst/>
          </a:prstGeom>
        </p:spPr>
        <p:txBody>
          <a:bodyPr wrap="square">
            <a:spAutoFit/>
          </a:bodyPr>
          <a:lstStyle/>
          <a:p>
            <a:r>
              <a:rPr lang="es-CO" sz="2800" u="sng" dirty="0">
                <a:solidFill>
                  <a:srgbClr val="FF0000"/>
                </a:solidFill>
              </a:rPr>
              <a:t>Sal.27:2. </a:t>
            </a:r>
            <a:r>
              <a:rPr lang="es-CO" sz="2800" dirty="0"/>
              <a:t>«Cuando se juntaron contra mí los malignos, mis angustiadores y mis enemigos, Para comer mis carnes, ellos tropezaron y cayeron»</a:t>
            </a:r>
            <a:endParaRPr lang="es-CO"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717032"/>
            <a:ext cx="2376264"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04355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wipe(down)">
                                      <p:cBhvr>
                                        <p:cTn id="23" dur="580">
                                          <p:stCondLst>
                                            <p:cond delay="0"/>
                                          </p:stCondLst>
                                        </p:cTn>
                                        <p:tgtEl>
                                          <p:spTgt spid="2051"/>
                                        </p:tgtEl>
                                      </p:cBhvr>
                                    </p:animEffect>
                                    <p:anim calcmode="lin" valueType="num">
                                      <p:cBhvr>
                                        <p:cTn id="24"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1"/>
                                        </p:tgtEl>
                                      </p:cBhvr>
                                      <p:to x="100000" y="60000"/>
                                    </p:animScale>
                                    <p:animScale>
                                      <p:cBhvr>
                                        <p:cTn id="30" dur="166" decel="50000">
                                          <p:stCondLst>
                                            <p:cond delay="676"/>
                                          </p:stCondLst>
                                        </p:cTn>
                                        <p:tgtEl>
                                          <p:spTgt spid="2051"/>
                                        </p:tgtEl>
                                      </p:cBhvr>
                                      <p:to x="100000" y="100000"/>
                                    </p:animScale>
                                    <p:animScale>
                                      <p:cBhvr>
                                        <p:cTn id="31" dur="26">
                                          <p:stCondLst>
                                            <p:cond delay="1312"/>
                                          </p:stCondLst>
                                        </p:cTn>
                                        <p:tgtEl>
                                          <p:spTgt spid="2051"/>
                                        </p:tgtEl>
                                      </p:cBhvr>
                                      <p:to x="100000" y="80000"/>
                                    </p:animScale>
                                    <p:animScale>
                                      <p:cBhvr>
                                        <p:cTn id="32" dur="166" decel="50000">
                                          <p:stCondLst>
                                            <p:cond delay="1338"/>
                                          </p:stCondLst>
                                        </p:cTn>
                                        <p:tgtEl>
                                          <p:spTgt spid="2051"/>
                                        </p:tgtEl>
                                      </p:cBhvr>
                                      <p:to x="100000" y="100000"/>
                                    </p:animScale>
                                    <p:animScale>
                                      <p:cBhvr>
                                        <p:cTn id="33" dur="26">
                                          <p:stCondLst>
                                            <p:cond delay="1642"/>
                                          </p:stCondLst>
                                        </p:cTn>
                                        <p:tgtEl>
                                          <p:spTgt spid="2051"/>
                                        </p:tgtEl>
                                      </p:cBhvr>
                                      <p:to x="100000" y="90000"/>
                                    </p:animScale>
                                    <p:animScale>
                                      <p:cBhvr>
                                        <p:cTn id="34" dur="166" decel="50000">
                                          <p:stCondLst>
                                            <p:cond delay="1668"/>
                                          </p:stCondLst>
                                        </p:cTn>
                                        <p:tgtEl>
                                          <p:spTgt spid="2051"/>
                                        </p:tgtEl>
                                      </p:cBhvr>
                                      <p:to x="100000" y="100000"/>
                                    </p:animScale>
                                    <p:animScale>
                                      <p:cBhvr>
                                        <p:cTn id="35" dur="26">
                                          <p:stCondLst>
                                            <p:cond delay="1808"/>
                                          </p:stCondLst>
                                        </p:cTn>
                                        <p:tgtEl>
                                          <p:spTgt spid="2051"/>
                                        </p:tgtEl>
                                      </p:cBhvr>
                                      <p:to x="100000" y="95000"/>
                                    </p:animScale>
                                    <p:animScale>
                                      <p:cBhvr>
                                        <p:cTn id="36"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6419056" cy="3384376"/>
          </a:xfrm>
          <a:solidFill>
            <a:schemeClr val="accent2">
              <a:lumMod val="20000"/>
              <a:lumOff val="80000"/>
            </a:schemeClr>
          </a:solidFill>
        </p:spPr>
        <p:txBody>
          <a:bodyPr>
            <a:normAutofit fontScale="85000" lnSpcReduction="20000"/>
          </a:bodyPr>
          <a:lstStyle/>
          <a:p>
            <a:pPr marL="0" indent="0">
              <a:buNone/>
            </a:pPr>
            <a:r>
              <a:rPr lang="es-CO" u="sng" dirty="0">
                <a:solidFill>
                  <a:srgbClr val="FF0000"/>
                </a:solidFill>
              </a:rPr>
              <a:t>2Sam.13:5,11. </a:t>
            </a:r>
            <a:r>
              <a:rPr lang="es-CO" dirty="0"/>
              <a:t>Y Jonadab le dijo: Acuéstate en tu cama, y finge que estás enfermo; y cuando tu padre viniere a visitarte, dile: Te ruego que venga mi hermana Tamar, para que me dé de comer, y prepare delante de mí alguna vianda, para que al verla yo la coma de su mano. Y cuando ella se las puso delante para que comiese, asió de ella, y le dijo: Ven, hermana mía, acuéstate conmigo.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692696"/>
            <a:ext cx="1874887"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4" y="4725144"/>
            <a:ext cx="6768752" cy="1815882"/>
          </a:xfrm>
          <a:prstGeom prst="rect">
            <a:avLst/>
          </a:prstGeom>
          <a:solidFill>
            <a:schemeClr val="accent1">
              <a:lumMod val="20000"/>
              <a:lumOff val="80000"/>
            </a:schemeClr>
          </a:solidFill>
        </p:spPr>
        <p:txBody>
          <a:bodyPr wrap="square">
            <a:spAutoFit/>
          </a:bodyPr>
          <a:lstStyle/>
          <a:p>
            <a:r>
              <a:rPr lang="es-CO" sz="2800" dirty="0"/>
              <a:t>Amón era hijo de David en Ajinoam de Jezrael, Tamar, hija de David en Maacá</a:t>
            </a:r>
            <a:r>
              <a:rPr lang="es-CO" sz="2800" dirty="0" smtClean="0"/>
              <a:t>. O sea que, eran hermanos de padre más no de madre.</a:t>
            </a:r>
            <a:endParaRPr lang="es-CO" sz="2800" dirty="0"/>
          </a:p>
        </p:txBody>
      </p:sp>
    </p:spTree>
    <p:extLst>
      <p:ext uri="{BB962C8B-B14F-4D97-AF65-F5344CB8AC3E}">
        <p14:creationId xmlns:p14="http://schemas.microsoft.com/office/powerpoint/2010/main" val="1741541704"/>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6912768" cy="3528392"/>
          </a:xfrm>
          <a:solidFill>
            <a:schemeClr val="accent4">
              <a:lumMod val="20000"/>
              <a:lumOff val="80000"/>
            </a:schemeClr>
          </a:solidFill>
        </p:spPr>
        <p:txBody>
          <a:bodyPr>
            <a:normAutofit fontScale="77500" lnSpcReduction="20000"/>
          </a:bodyPr>
          <a:lstStyle/>
          <a:p>
            <a:pPr marL="0" indent="0" algn="ctr">
              <a:buNone/>
            </a:pPr>
            <a:r>
              <a:rPr lang="es-CO" sz="3000" u="sng" dirty="0" smtClean="0">
                <a:solidFill>
                  <a:srgbClr val="FF0000"/>
                </a:solidFill>
              </a:rPr>
              <a:t>Juan 8:3</a:t>
            </a:r>
            <a:r>
              <a:rPr lang="es-CO" sz="3000" dirty="0" smtClean="0"/>
              <a:t>. Entonces </a:t>
            </a:r>
            <a:r>
              <a:rPr lang="es-CO" sz="3000" dirty="0"/>
              <a:t>los escribas y los fariseos le trajeron una mujer sorprendida en adulterio; </a:t>
            </a:r>
            <a:endParaRPr lang="es-CO" sz="3000" dirty="0" smtClean="0"/>
          </a:p>
          <a:p>
            <a:pPr marL="0" indent="0" algn="ctr">
              <a:buNone/>
            </a:pPr>
            <a:r>
              <a:rPr lang="es-CO" sz="3000" dirty="0" smtClean="0"/>
              <a:t>Esta mujer, que algunos la identifican como María Magdalena, era una hermana entregada </a:t>
            </a:r>
            <a:r>
              <a:rPr lang="es-CO" sz="3000" dirty="0"/>
              <a:t>a las cosas de Dios, pero debido a </a:t>
            </a:r>
            <a:r>
              <a:rPr lang="es-CO" sz="3000" dirty="0" smtClean="0"/>
              <a:t>la confianza que le tenía a los hermanos en la fe, </a:t>
            </a:r>
            <a:r>
              <a:rPr lang="es-CO" sz="3000" dirty="0"/>
              <a:t>fue engañada y violada por uno de sus hermanos en la fe que era casado, </a:t>
            </a:r>
            <a:r>
              <a:rPr lang="es-CO" sz="3000" dirty="0" smtClean="0"/>
              <a:t>de quien no sabemos su nombre, quien formaba parte de «</a:t>
            </a:r>
            <a:r>
              <a:rPr lang="es-CO" sz="3000" b="1" dirty="0" smtClean="0"/>
              <a:t>aquellos hombre que se daban por guardianes de la justicia habían INDUCIDO ellos mismos a su victima al pecado</a:t>
            </a:r>
            <a:r>
              <a:rPr lang="es-CO" sz="3000" dirty="0" smtClean="0"/>
              <a:t>». Y </a:t>
            </a:r>
            <a:r>
              <a:rPr lang="es-CO" sz="3000" dirty="0"/>
              <a:t>fue presentada ante Jesús con el propósito de que fuera condenada a muerte. </a:t>
            </a:r>
            <a:r>
              <a:rPr lang="es-CO" sz="3000" u="sng" dirty="0" smtClean="0">
                <a:solidFill>
                  <a:srgbClr val="FF0000"/>
                </a:solidFill>
              </a:rPr>
              <a:t>D.T.G.425. p3.</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4664"/>
            <a:ext cx="1960612"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520" y="4014592"/>
            <a:ext cx="8640960" cy="2677656"/>
          </a:xfrm>
          <a:prstGeom prst="rect">
            <a:avLst/>
          </a:prstGeom>
          <a:solidFill>
            <a:schemeClr val="accent4">
              <a:lumMod val="20000"/>
              <a:lumOff val="80000"/>
            </a:schemeClr>
          </a:solidFill>
        </p:spPr>
        <p:txBody>
          <a:bodyPr wrap="square">
            <a:spAutoFit/>
          </a:bodyPr>
          <a:lstStyle/>
          <a:p>
            <a:r>
              <a:rPr lang="es-CO" sz="2400" dirty="0"/>
              <a:t>El registro dice que Cristo la salvó, diciendo: «el que este sin pecado tire la primera piedra». De esa forma fue salvada de sus verdugos. Ella en gratitud con Jesús algún tiempo después, derramó un frasco de perfume a sus pies </a:t>
            </a:r>
            <a:r>
              <a:rPr lang="es-CO" sz="2400" u="sng" dirty="0">
                <a:solidFill>
                  <a:srgbClr val="FF0000"/>
                </a:solidFill>
              </a:rPr>
              <a:t>(Juan 12:3)</a:t>
            </a:r>
            <a:r>
              <a:rPr lang="es-CO" sz="2400" dirty="0">
                <a:solidFill>
                  <a:srgbClr val="FF0000"/>
                </a:solidFill>
              </a:rPr>
              <a:t>. </a:t>
            </a:r>
            <a:r>
              <a:rPr lang="es-CO" sz="2400" dirty="0"/>
              <a:t>Y consagró su vida al servicio de Dios nuevamente. Y fue tal su relación con el Señor que fue la primera que vio a Jesús resucitado, y comisionada a comunicarle a los discípulos la buena noticia. </a:t>
            </a:r>
            <a:r>
              <a:rPr lang="es-CO" sz="2400" u="sng" dirty="0">
                <a:solidFill>
                  <a:srgbClr val="FF0000"/>
                </a:solidFill>
              </a:rPr>
              <a:t>Juan 8:7-11. </a:t>
            </a:r>
          </a:p>
        </p:txBody>
      </p:sp>
    </p:spTree>
    <p:extLst>
      <p:ext uri="{BB962C8B-B14F-4D97-AF65-F5344CB8AC3E}">
        <p14:creationId xmlns:p14="http://schemas.microsoft.com/office/powerpoint/2010/main" val="36011702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buNone/>
            </a:pPr>
            <a:r>
              <a:rPr lang="es-CO" b="1" u="sng" dirty="0" smtClean="0">
                <a:solidFill>
                  <a:srgbClr val="FF0000"/>
                </a:solidFill>
              </a:rPr>
              <a:t>Gen.32:22-39</a:t>
            </a:r>
            <a:r>
              <a:rPr lang="es-CO" dirty="0"/>
              <a:t>. Y se levantó aquella noche, y tomó sus dos mujeres, y sus dos siervas, y sus once hijos, y pasó el vado de Jaboc. 23 Los tomó, pues, e hizo pasar el arroyo a ellos y a todo lo que tenía</a:t>
            </a:r>
            <a:r>
              <a:rPr lang="es-CO" dirty="0" smtClean="0"/>
              <a:t>. </a:t>
            </a:r>
            <a:r>
              <a:rPr lang="es-CO" dirty="0"/>
              <a:t>24 Así se quedó Jacob solo; y luchó con él un varón hasta que rayaba el alba</a:t>
            </a:r>
            <a:r>
              <a:rPr lang="es-CO" dirty="0" smtClean="0"/>
              <a:t>. </a:t>
            </a:r>
            <a:r>
              <a:rPr lang="es-CO" dirty="0"/>
              <a:t>25 </a:t>
            </a:r>
            <a:r>
              <a:rPr lang="es-CO" u="sng" dirty="0"/>
              <a:t>Y cuando el varón vio que no podía con él, tocó en el sitio del encaje de su muslo, y se descoyuntó el muslo de Jacob mientras con él luchaba</a:t>
            </a:r>
            <a:r>
              <a:rPr lang="es-CO" dirty="0" smtClean="0"/>
              <a:t>. </a:t>
            </a:r>
          </a:p>
          <a:p>
            <a:pPr marL="0" indent="0">
              <a:buNone/>
            </a:pPr>
            <a:r>
              <a:rPr lang="es-CO" dirty="0" smtClean="0"/>
              <a:t>26 </a:t>
            </a:r>
            <a:r>
              <a:rPr lang="es-CO" dirty="0"/>
              <a:t>Y dijo: Déjame, porque raya el alba. Y Jacob le respondió: No te dejaré, si no me bendices</a:t>
            </a:r>
            <a:r>
              <a:rPr lang="es-CO" dirty="0" smtClean="0"/>
              <a:t>. </a:t>
            </a:r>
            <a:r>
              <a:rPr lang="es-CO" dirty="0"/>
              <a:t>27 Y el varón le dijo: ¿Cuál es tu nombre? Y él respondió: Jacob. 28 Y el varón le dijo: No se dirá más tu nombre Jacob, sino Israel; porque has luchado con Dios y con los hombres, y has vencido. </a:t>
            </a:r>
            <a:r>
              <a:rPr lang="es-CO" dirty="0" smtClean="0"/>
              <a:t>29 </a:t>
            </a:r>
            <a:r>
              <a:rPr lang="es-CO" dirty="0"/>
              <a:t>Entonces Jacob le preguntó, y dijo: Declárame ahora tu nombre. Y el varón respondió: ¿Por qué me preguntas por mi nombre? Y lo bendijo allí. </a:t>
            </a:r>
            <a:endParaRPr lang="es-CO" dirty="0" smtClean="0"/>
          </a:p>
        </p:txBody>
      </p:sp>
    </p:spTree>
    <p:extLst>
      <p:ext uri="{BB962C8B-B14F-4D97-AF65-F5344CB8AC3E}">
        <p14:creationId xmlns:p14="http://schemas.microsoft.com/office/powerpoint/2010/main" val="4043024230"/>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80728"/>
            <a:ext cx="3106688" cy="5040560"/>
          </a:xfrm>
          <a:solidFill>
            <a:schemeClr val="accent1">
              <a:lumMod val="20000"/>
              <a:lumOff val="80000"/>
            </a:schemeClr>
          </a:solidFill>
        </p:spPr>
        <p:txBody>
          <a:bodyPr>
            <a:normAutofit lnSpcReduction="10000"/>
          </a:bodyPr>
          <a:lstStyle/>
          <a:p>
            <a:pPr marL="0" indent="0" algn="ctr">
              <a:buNone/>
            </a:pPr>
            <a:endParaRPr lang="es-CO" dirty="0" smtClean="0"/>
          </a:p>
          <a:p>
            <a:pPr marL="0" indent="0" algn="ctr">
              <a:buNone/>
            </a:pPr>
            <a:r>
              <a:rPr lang="es-CO" dirty="0" smtClean="0"/>
              <a:t>Jacob, a pesar de que fue herido por Dios en uno de sus muslos,  su fe no menguó, por el contario se fortaleció más hasta el día de su muerte.</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980728"/>
            <a:ext cx="4536504"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034592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419056" cy="2304256"/>
          </a:xfrm>
          <a:solidFill>
            <a:schemeClr val="accent3">
              <a:lumMod val="40000"/>
              <a:lumOff val="60000"/>
            </a:schemeClr>
          </a:solidFill>
        </p:spPr>
        <p:txBody>
          <a:bodyPr>
            <a:normAutofit lnSpcReduction="10000"/>
          </a:bodyPr>
          <a:lstStyle/>
          <a:p>
            <a:pPr marL="0" indent="0">
              <a:buNone/>
            </a:pPr>
            <a:r>
              <a:rPr lang="es-CO" u="sng" dirty="0">
                <a:solidFill>
                  <a:srgbClr val="FF0000"/>
                </a:solidFill>
              </a:rPr>
              <a:t>Isaías 49:25</a:t>
            </a:r>
            <a:r>
              <a:rPr lang="es-CO" dirty="0"/>
              <a:t>. Pero así dice Jehová: </a:t>
            </a:r>
            <a:r>
              <a:rPr lang="es-CO" dirty="0">
                <a:latin typeface="Agency FB" pitchFamily="34" charset="0"/>
              </a:rPr>
              <a:t>Ciertamente el cautivo será rescatado del valiente, y el botín será arrebatado al tirano; y tu pleito yo lo defenderé, y yo salvaré a tus hijos</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76672"/>
            <a:ext cx="1933947"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285997" y="4023411"/>
            <a:ext cx="6524203" cy="2431435"/>
          </a:xfrm>
          <a:prstGeom prst="rect">
            <a:avLst/>
          </a:prstGeom>
          <a:solidFill>
            <a:schemeClr val="accent3">
              <a:lumMod val="40000"/>
              <a:lumOff val="60000"/>
            </a:schemeClr>
          </a:solidFill>
        </p:spPr>
        <p:txBody>
          <a:bodyPr wrap="square">
            <a:spAutoFit/>
          </a:bodyPr>
          <a:lstStyle/>
          <a:p>
            <a:r>
              <a:rPr lang="es-CO" sz="3200" u="sng" dirty="0">
                <a:solidFill>
                  <a:srgbClr val="FF0000"/>
                </a:solidFill>
              </a:rPr>
              <a:t>Prov.7:26</a:t>
            </a:r>
            <a:r>
              <a:rPr lang="es-CO" sz="3200" dirty="0"/>
              <a:t>. </a:t>
            </a:r>
            <a:r>
              <a:rPr lang="es-CO" sz="2400" dirty="0"/>
              <a:t>Porque a muchos ha hecho caer heridos,  Y aun los más fuertes han sido muertos por ella. (La muerte</a:t>
            </a:r>
            <a:r>
              <a:rPr lang="es-CO" sz="2400" dirty="0" smtClean="0"/>
              <a:t>). Aún en medio de la enfermedad tu puedes decir:  «Y </a:t>
            </a:r>
            <a:r>
              <a:rPr lang="es-CO" sz="2400" dirty="0"/>
              <a:t>después de deshecha esta mi piel, Aun he de ver en mi carne á </a:t>
            </a:r>
            <a:r>
              <a:rPr lang="es-CO" sz="2400" dirty="0" smtClean="0"/>
              <a:t>Dios» </a:t>
            </a:r>
            <a:r>
              <a:rPr lang="es-CO" sz="2400" u="sng" dirty="0" smtClean="0">
                <a:solidFill>
                  <a:srgbClr val="FF0000"/>
                </a:solidFill>
              </a:rPr>
              <a:t>(Job.19:26).</a:t>
            </a:r>
            <a:endParaRPr lang="es-CO" sz="2400" u="sng" dirty="0">
              <a:solidFill>
                <a:srgbClr val="FF000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4005064"/>
            <a:ext cx="1800200" cy="2449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195655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1027"/>
                                        </p:tgtEl>
                                        <p:attrNameLst>
                                          <p:attrName>style.visibility</p:attrName>
                                        </p:attrNameLst>
                                      </p:cBhvr>
                                      <p:to>
                                        <p:strVal val="visible"/>
                                      </p:to>
                                    </p:set>
                                    <p:animEffect transition="in" filter="wipe(down)">
                                      <p:cBhvr>
                                        <p:cTn id="10"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620688"/>
            <a:ext cx="5770984" cy="2448272"/>
          </a:xfrm>
          <a:solidFill>
            <a:schemeClr val="accent5">
              <a:lumMod val="40000"/>
              <a:lumOff val="60000"/>
            </a:schemeClr>
          </a:solidFill>
        </p:spPr>
        <p:txBody>
          <a:bodyPr>
            <a:normAutofit fontScale="85000" lnSpcReduction="20000"/>
          </a:bodyPr>
          <a:lstStyle/>
          <a:p>
            <a:pPr marL="0" indent="0">
              <a:buNone/>
            </a:pPr>
            <a:r>
              <a:rPr lang="es-CO" u="sng" dirty="0">
                <a:solidFill>
                  <a:srgbClr val="FF0000"/>
                </a:solidFill>
              </a:rPr>
              <a:t>Sal.27:2-4</a:t>
            </a:r>
            <a:r>
              <a:rPr lang="es-CO" dirty="0"/>
              <a:t>. Cuando se juntaron contra mí los malignos, mis angustiadores y mis enemigos, Para comer mis carnes, ellos tropezaron y cayeron. 3 Aunque un ejército acampe contra mí, No temerá mi corazón; Aunque contra mí se levante guerra, Yo estaré confiado.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764704"/>
            <a:ext cx="2148830"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771800" y="4005064"/>
            <a:ext cx="5760640" cy="2246769"/>
          </a:xfrm>
          <a:prstGeom prst="rect">
            <a:avLst/>
          </a:prstGeom>
          <a:solidFill>
            <a:schemeClr val="accent5">
              <a:lumMod val="40000"/>
              <a:lumOff val="60000"/>
            </a:schemeClr>
          </a:solidFill>
        </p:spPr>
        <p:txBody>
          <a:bodyPr wrap="square">
            <a:spAutoFit/>
          </a:bodyPr>
          <a:lstStyle/>
          <a:p>
            <a:r>
              <a:rPr lang="es-CO" sz="2800" dirty="0"/>
              <a:t>4 Una cosa he demandado a Jehová, ésta buscaré; Que esté yo en la casa de Jehová todos los días de mi vida, Para contemplar la hermosura de Jehová, y para inquirir en su templo</a:t>
            </a:r>
            <a:r>
              <a:rPr lang="es-CO" sz="2800" dirty="0" smtClean="0"/>
              <a:t>. </a:t>
            </a:r>
            <a:endParaRPr lang="es-CO" sz="2800"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953" y="4119598"/>
            <a:ext cx="2376264" cy="2139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187624" y="5697835"/>
            <a:ext cx="1031051" cy="400110"/>
          </a:xfrm>
          <a:prstGeom prst="rect">
            <a:avLst/>
          </a:prstGeom>
          <a:solidFill>
            <a:srgbClr val="FFFF00"/>
          </a:solidFill>
        </p:spPr>
        <p:txBody>
          <a:bodyPr wrap="none">
            <a:spAutoFit/>
          </a:bodyPr>
          <a:lstStyle/>
          <a:p>
            <a:r>
              <a:rPr lang="es-CO" sz="2000" b="1" dirty="0"/>
              <a:t>Sábado</a:t>
            </a:r>
            <a:r>
              <a:rPr lang="es-CO" dirty="0"/>
              <a:t>.</a:t>
            </a:r>
          </a:p>
        </p:txBody>
      </p:sp>
    </p:spTree>
    <p:extLst>
      <p:ext uri="{BB962C8B-B14F-4D97-AF65-F5344CB8AC3E}">
        <p14:creationId xmlns:p14="http://schemas.microsoft.com/office/powerpoint/2010/main" val="405177804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barn(inVertical)">
                                      <p:cBhvr>
                                        <p:cTn id="10" dur="500"/>
                                        <p:tgtEl>
                                          <p:spTgt spid="20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419056" cy="1800200"/>
          </a:xfrm>
          <a:solidFill>
            <a:schemeClr val="bg2">
              <a:lumMod val="90000"/>
            </a:schemeClr>
          </a:solidFill>
        </p:spPr>
        <p:txBody>
          <a:bodyPr>
            <a:normAutofit fontScale="92500" lnSpcReduction="10000"/>
          </a:bodyPr>
          <a:lstStyle/>
          <a:p>
            <a:pPr marL="0" indent="0">
              <a:buNone/>
            </a:pPr>
            <a:r>
              <a:rPr lang="es-CO" u="sng" dirty="0">
                <a:solidFill>
                  <a:srgbClr val="FF0000"/>
                </a:solidFill>
              </a:rPr>
              <a:t>Mar.2:17</a:t>
            </a:r>
            <a:r>
              <a:rPr lang="es-CO" dirty="0"/>
              <a:t>. Al oír esto Jesús, les dijo: </a:t>
            </a:r>
            <a:r>
              <a:rPr lang="es-CO" dirty="0">
                <a:latin typeface="Agency FB" pitchFamily="34" charset="0"/>
              </a:rPr>
              <a:t>Los sanos no tienen necesidad de médico, sino los enfermos. No he venido a llamar a justos, sino a pecadores</a:t>
            </a:r>
            <a:r>
              <a:rPr lang="es-CO" dirty="0" smtClean="0"/>
              <a:t>.</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332656"/>
            <a:ext cx="1892796"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915816" y="3501008"/>
            <a:ext cx="5724128" cy="2677656"/>
          </a:xfrm>
          <a:prstGeom prst="rect">
            <a:avLst/>
          </a:prstGeom>
          <a:solidFill>
            <a:schemeClr val="bg2">
              <a:lumMod val="90000"/>
            </a:schemeClr>
          </a:solidFill>
        </p:spPr>
        <p:txBody>
          <a:bodyPr wrap="square">
            <a:spAutoFit/>
          </a:bodyPr>
          <a:lstStyle/>
          <a:p>
            <a:r>
              <a:rPr lang="es-CO" sz="2400" u="sng" dirty="0">
                <a:solidFill>
                  <a:srgbClr val="FF0000"/>
                </a:solidFill>
              </a:rPr>
              <a:t>Mar.5:32-34</a:t>
            </a:r>
            <a:r>
              <a:rPr lang="es-CO" sz="2400" dirty="0"/>
              <a:t>. Pero él miraba alrededor para ver quién había hecho esto. 33 Entonces la mujer, temiendo y temblando, sabiendo lo que en ella había sido hecho, vino y se postró delante de él, y le dijo toda la verdad.  34 Y él le dijo: Hija, tu fe te ha hecho salva; ve en paz, y queda sana de tu azote.</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789039"/>
            <a:ext cx="2448272" cy="2232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5018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1000"/>
                                        <p:tgtEl>
                                          <p:spTgt spid="3075"/>
                                        </p:tgtEl>
                                      </p:cBhvr>
                                    </p:animEffect>
                                    <p:anim calcmode="lin" valueType="num">
                                      <p:cBhvr>
                                        <p:cTn id="13" dur="1000" fill="hold"/>
                                        <p:tgtEl>
                                          <p:spTgt spid="3075"/>
                                        </p:tgtEl>
                                        <p:attrNameLst>
                                          <p:attrName>ppt_x</p:attrName>
                                        </p:attrNameLst>
                                      </p:cBhvr>
                                      <p:tavLst>
                                        <p:tav tm="0">
                                          <p:val>
                                            <p:strVal val="#ppt_x"/>
                                          </p:val>
                                        </p:tav>
                                        <p:tav tm="100000">
                                          <p:val>
                                            <p:strVal val="#ppt_x"/>
                                          </p:val>
                                        </p:tav>
                                      </p:tavLst>
                                    </p:anim>
                                    <p:anim calcmode="lin" valueType="num">
                                      <p:cBhvr>
                                        <p:cTn id="14" dur="1000" fill="hold"/>
                                        <p:tgtEl>
                                          <p:spTgt spid="3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19256" cy="1728192"/>
          </a:xfrm>
          <a:solidFill>
            <a:schemeClr val="bg2">
              <a:lumMod val="90000"/>
            </a:schemeClr>
          </a:solidFill>
        </p:spPr>
        <p:txBody>
          <a:bodyPr>
            <a:normAutofit/>
          </a:bodyPr>
          <a:lstStyle/>
          <a:p>
            <a:pPr marL="0" indent="0">
              <a:buNone/>
            </a:pPr>
            <a:r>
              <a:rPr lang="es-CO" u="sng" dirty="0" smtClean="0">
                <a:solidFill>
                  <a:srgbClr val="FF0000"/>
                </a:solidFill>
              </a:rPr>
              <a:t>Jer.33:2,3, 6</a:t>
            </a:r>
            <a:r>
              <a:rPr lang="es-CO" dirty="0"/>
              <a:t>. Así ha dicho Jehová, que hizo la tierra, Jehová que la formó para afirmarla; Jehová es su nombre</a:t>
            </a:r>
            <a:r>
              <a:rPr lang="es-CO" dirty="0" smtClean="0"/>
              <a:t>:</a:t>
            </a:r>
            <a:endParaRPr lang="es-CO" dirty="0"/>
          </a:p>
        </p:txBody>
      </p:sp>
      <p:sp>
        <p:nvSpPr>
          <p:cNvPr id="2" name="1 Rectángulo"/>
          <p:cNvSpPr/>
          <p:nvPr/>
        </p:nvSpPr>
        <p:spPr>
          <a:xfrm>
            <a:off x="611560" y="2852936"/>
            <a:ext cx="4896544" cy="3108543"/>
          </a:xfrm>
          <a:prstGeom prst="rect">
            <a:avLst/>
          </a:prstGeom>
          <a:solidFill>
            <a:schemeClr val="bg2">
              <a:lumMod val="90000"/>
            </a:schemeClr>
          </a:solidFill>
        </p:spPr>
        <p:txBody>
          <a:bodyPr wrap="square">
            <a:spAutoFit/>
          </a:bodyPr>
          <a:lstStyle/>
          <a:p>
            <a:r>
              <a:rPr lang="es-CO" sz="2800" dirty="0"/>
              <a:t>3 Clama a mí, y yo te responderé, y te enseñaré cosas grandes y ocultas que tú no conoces. 6 He aquí que yo les traeré sanidad y medicina; y los curaré, y les revelaré abundancia de paz y de verdad</a:t>
            </a:r>
            <a:r>
              <a:rPr lang="es-CO" sz="2800" dirty="0" smtClean="0"/>
              <a:t>. </a:t>
            </a:r>
            <a:endParaRPr lang="es-CO"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833733"/>
            <a:ext cx="2592288"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08104" y="5038149"/>
            <a:ext cx="3635896" cy="923330"/>
          </a:xfrm>
          <a:prstGeom prst="rect">
            <a:avLst/>
          </a:prstGeom>
        </p:spPr>
        <p:txBody>
          <a:bodyPr wrap="square">
            <a:spAutoFit/>
          </a:bodyPr>
          <a:lstStyle/>
          <a:p>
            <a:pPr algn="ctr"/>
            <a:r>
              <a:rPr lang="es-CO" b="1" dirty="0">
                <a:solidFill>
                  <a:srgbClr val="FF0000"/>
                </a:solidFill>
              </a:rPr>
              <a:t>Necesitamos aprender de un niño, que siempre acude a su padre para pedirle lo que </a:t>
            </a:r>
            <a:r>
              <a:rPr lang="es-CO" b="1" dirty="0" smtClean="0">
                <a:solidFill>
                  <a:srgbClr val="FF0000"/>
                </a:solidFill>
              </a:rPr>
              <a:t>necesita.</a:t>
            </a:r>
            <a:endParaRPr lang="es-CO" b="1" dirty="0">
              <a:solidFill>
                <a:srgbClr val="FF0000"/>
              </a:solidFill>
            </a:endParaRPr>
          </a:p>
        </p:txBody>
      </p:sp>
    </p:spTree>
    <p:extLst>
      <p:ext uri="{BB962C8B-B14F-4D97-AF65-F5344CB8AC3E}">
        <p14:creationId xmlns:p14="http://schemas.microsoft.com/office/powerpoint/2010/main" val="6045924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barn(inVertical)">
                                      <p:cBhvr>
                                        <p:cTn id="10" dur="500"/>
                                        <p:tgtEl>
                                          <p:spTgt spid="4098"/>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76672"/>
            <a:ext cx="5976664" cy="1828800"/>
          </a:xfrm>
          <a:solidFill>
            <a:schemeClr val="accent6">
              <a:lumMod val="40000"/>
              <a:lumOff val="60000"/>
            </a:schemeClr>
          </a:solidFill>
        </p:spPr>
        <p:txBody>
          <a:bodyPr>
            <a:normAutofit fontScale="85000" lnSpcReduction="10000"/>
          </a:bodyPr>
          <a:lstStyle/>
          <a:p>
            <a:pPr marL="0" indent="0">
              <a:buNone/>
            </a:pPr>
            <a:r>
              <a:rPr lang="es-CO" u="sng" dirty="0">
                <a:solidFill>
                  <a:srgbClr val="FF0000"/>
                </a:solidFill>
              </a:rPr>
              <a:t>Sal.32:5</a:t>
            </a:r>
            <a:r>
              <a:rPr lang="es-CO" dirty="0"/>
              <a:t>. Mi pecado te declaré, y no encubrí mi iniquidad. Dije: Confesaré mis transgresiones a Jehová;  Y tú perdonaste la maldad de mi pecado. Selah</a:t>
            </a:r>
            <a:r>
              <a:rPr lang="es-CO" dirty="0" smtClean="0"/>
              <a:t>.</a:t>
            </a:r>
          </a:p>
          <a:p>
            <a:endParaRPr lang="es-CO" dirty="0"/>
          </a:p>
          <a:p>
            <a:endParaRPr lang="es-CO" dirty="0"/>
          </a:p>
        </p:txBody>
      </p:sp>
      <p:sp>
        <p:nvSpPr>
          <p:cNvPr id="4" name="3 Rectángulo"/>
          <p:cNvSpPr/>
          <p:nvPr/>
        </p:nvSpPr>
        <p:spPr>
          <a:xfrm>
            <a:off x="2627784" y="3140968"/>
            <a:ext cx="5940152" cy="3046988"/>
          </a:xfrm>
          <a:prstGeom prst="rect">
            <a:avLst/>
          </a:prstGeom>
          <a:solidFill>
            <a:schemeClr val="accent6">
              <a:lumMod val="40000"/>
              <a:lumOff val="60000"/>
            </a:schemeClr>
          </a:solidFill>
        </p:spPr>
        <p:txBody>
          <a:bodyPr wrap="square">
            <a:spAutoFit/>
          </a:bodyPr>
          <a:lstStyle/>
          <a:p>
            <a:r>
              <a:rPr lang="es-CO" sz="2400" b="1" u="sng" dirty="0">
                <a:solidFill>
                  <a:srgbClr val="FF0000"/>
                </a:solidFill>
              </a:rPr>
              <a:t>Mal.3:2,3</a:t>
            </a:r>
            <a:r>
              <a:rPr lang="es-CO" sz="2400" dirty="0"/>
              <a:t>. ¿Y quién podrá soportar el tiempo de su venida? ¿o quién podrá estar en pie cuando él se manifieste? Porque él es como fuego purificador, y como jabón de lavadores. 3 Y se sentará para afinar y limpiar la plata; porque limpiará a los hijos de Leví, los afinará como a oro y como a plata, y traerán a Jehová ofrenda en justicia.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32656"/>
            <a:ext cx="2226171"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140968"/>
            <a:ext cx="216024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4554119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5123"/>
                                        </p:tgtEl>
                                        <p:attrNameLst>
                                          <p:attrName>style.visibility</p:attrName>
                                        </p:attrNameLst>
                                      </p:cBhvr>
                                      <p:to>
                                        <p:strVal val="visible"/>
                                      </p:to>
                                    </p:set>
                                    <p:animEffect transition="in" filter="wipe(down)">
                                      <p:cBhvr>
                                        <p:cTn id="23" dur="580">
                                          <p:stCondLst>
                                            <p:cond delay="0"/>
                                          </p:stCondLst>
                                        </p:cTn>
                                        <p:tgtEl>
                                          <p:spTgt spid="5123"/>
                                        </p:tgtEl>
                                      </p:cBhvr>
                                    </p:animEffect>
                                    <p:anim calcmode="lin" valueType="num">
                                      <p:cBhvr>
                                        <p:cTn id="24" dur="1822" tmFilter="0,0; 0.14,0.36; 0.43,0.73; 0.71,0.91; 1.0,1.0">
                                          <p:stCondLst>
                                            <p:cond delay="0"/>
                                          </p:stCondLst>
                                        </p:cTn>
                                        <p:tgtEl>
                                          <p:spTgt spid="5123"/>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123"/>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123"/>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123"/>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123"/>
                                        </p:tgtEl>
                                        <p:attrNameLst>
                                          <p:attrName>ppt_y</p:attrName>
                                        </p:attrNameLst>
                                      </p:cBhvr>
                                      <p:tavLst>
                                        <p:tav tm="0" fmla="#ppt_y-sin(pi*$)/81">
                                          <p:val>
                                            <p:fltVal val="0"/>
                                          </p:val>
                                        </p:tav>
                                        <p:tav tm="100000">
                                          <p:val>
                                            <p:fltVal val="1"/>
                                          </p:val>
                                        </p:tav>
                                      </p:tavLst>
                                    </p:anim>
                                    <p:animScale>
                                      <p:cBhvr>
                                        <p:cTn id="29" dur="26">
                                          <p:stCondLst>
                                            <p:cond delay="650"/>
                                          </p:stCondLst>
                                        </p:cTn>
                                        <p:tgtEl>
                                          <p:spTgt spid="5123"/>
                                        </p:tgtEl>
                                      </p:cBhvr>
                                      <p:to x="100000" y="60000"/>
                                    </p:animScale>
                                    <p:animScale>
                                      <p:cBhvr>
                                        <p:cTn id="30" dur="166" decel="50000">
                                          <p:stCondLst>
                                            <p:cond delay="676"/>
                                          </p:stCondLst>
                                        </p:cTn>
                                        <p:tgtEl>
                                          <p:spTgt spid="5123"/>
                                        </p:tgtEl>
                                      </p:cBhvr>
                                      <p:to x="100000" y="100000"/>
                                    </p:animScale>
                                    <p:animScale>
                                      <p:cBhvr>
                                        <p:cTn id="31" dur="26">
                                          <p:stCondLst>
                                            <p:cond delay="1312"/>
                                          </p:stCondLst>
                                        </p:cTn>
                                        <p:tgtEl>
                                          <p:spTgt spid="5123"/>
                                        </p:tgtEl>
                                      </p:cBhvr>
                                      <p:to x="100000" y="80000"/>
                                    </p:animScale>
                                    <p:animScale>
                                      <p:cBhvr>
                                        <p:cTn id="32" dur="166" decel="50000">
                                          <p:stCondLst>
                                            <p:cond delay="1338"/>
                                          </p:stCondLst>
                                        </p:cTn>
                                        <p:tgtEl>
                                          <p:spTgt spid="5123"/>
                                        </p:tgtEl>
                                      </p:cBhvr>
                                      <p:to x="100000" y="100000"/>
                                    </p:animScale>
                                    <p:animScale>
                                      <p:cBhvr>
                                        <p:cTn id="33" dur="26">
                                          <p:stCondLst>
                                            <p:cond delay="1642"/>
                                          </p:stCondLst>
                                        </p:cTn>
                                        <p:tgtEl>
                                          <p:spTgt spid="5123"/>
                                        </p:tgtEl>
                                      </p:cBhvr>
                                      <p:to x="100000" y="90000"/>
                                    </p:animScale>
                                    <p:animScale>
                                      <p:cBhvr>
                                        <p:cTn id="34" dur="166" decel="50000">
                                          <p:stCondLst>
                                            <p:cond delay="1668"/>
                                          </p:stCondLst>
                                        </p:cTn>
                                        <p:tgtEl>
                                          <p:spTgt spid="5123"/>
                                        </p:tgtEl>
                                      </p:cBhvr>
                                      <p:to x="100000" y="100000"/>
                                    </p:animScale>
                                    <p:animScale>
                                      <p:cBhvr>
                                        <p:cTn id="35" dur="26">
                                          <p:stCondLst>
                                            <p:cond delay="1808"/>
                                          </p:stCondLst>
                                        </p:cTn>
                                        <p:tgtEl>
                                          <p:spTgt spid="5123"/>
                                        </p:tgtEl>
                                      </p:cBhvr>
                                      <p:to x="100000" y="95000"/>
                                    </p:animScale>
                                    <p:animScale>
                                      <p:cBhvr>
                                        <p:cTn id="36" dur="166" decel="50000">
                                          <p:stCondLst>
                                            <p:cond delay="1834"/>
                                          </p:stCondLst>
                                        </p:cTn>
                                        <p:tgtEl>
                                          <p:spTgt spid="512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5338936" cy="2520280"/>
          </a:xfrm>
          <a:solidFill>
            <a:schemeClr val="accent4">
              <a:lumMod val="20000"/>
              <a:lumOff val="80000"/>
            </a:schemeClr>
          </a:solidFill>
        </p:spPr>
        <p:txBody>
          <a:bodyPr>
            <a:normAutofit fontScale="92500" lnSpcReduction="20000"/>
          </a:bodyPr>
          <a:lstStyle/>
          <a:p>
            <a:endParaRPr lang="es-CO" dirty="0" smtClean="0"/>
          </a:p>
          <a:p>
            <a:pPr marL="0" indent="0">
              <a:buNone/>
            </a:pPr>
            <a:r>
              <a:rPr lang="es-CO" u="sng" dirty="0">
                <a:solidFill>
                  <a:srgbClr val="FF0000"/>
                </a:solidFill>
              </a:rPr>
              <a:t>Mat.28:20</a:t>
            </a:r>
            <a:r>
              <a:rPr lang="es-CO" dirty="0"/>
              <a:t>. enseñándoles que guarden todas las cosas que os he mandado; </a:t>
            </a:r>
            <a:r>
              <a:rPr lang="es-CO" dirty="0">
                <a:latin typeface="Agency FB" pitchFamily="34" charset="0"/>
              </a:rPr>
              <a:t>y he aquí yo estoy con vosotros todos los días, hasta el fin del mundo</a:t>
            </a:r>
            <a:r>
              <a:rPr lang="es-CO" dirty="0"/>
              <a:t>. Amén. </a:t>
            </a: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88640"/>
            <a:ext cx="302433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425464" y="3212976"/>
            <a:ext cx="5467016" cy="3046988"/>
          </a:xfrm>
          <a:prstGeom prst="rect">
            <a:avLst/>
          </a:prstGeom>
          <a:solidFill>
            <a:schemeClr val="accent4">
              <a:lumMod val="20000"/>
              <a:lumOff val="80000"/>
            </a:schemeClr>
          </a:solidFill>
        </p:spPr>
        <p:txBody>
          <a:bodyPr wrap="square">
            <a:spAutoFit/>
          </a:bodyPr>
          <a:lstStyle/>
          <a:p>
            <a:r>
              <a:rPr lang="es-CO" sz="2400" dirty="0"/>
              <a:t>Yo te invito en este momento, que si tu has pasado por una situación como la que tuvieron que pasar las personas descritas en la Palabra de Dios, no te desanimes, Dios te ama, El esta cerca de ti y ha visto tu sufrimiento, y ha escuchado cada una de tus peticiones. Indudablemente </a:t>
            </a:r>
            <a:r>
              <a:rPr lang="es-CO" sz="2400" dirty="0" smtClean="0"/>
              <a:t>que Él suplirá </a:t>
            </a:r>
            <a:r>
              <a:rPr lang="es-CO" sz="2400" dirty="0"/>
              <a:t>todas tus necesidades. Amen. </a:t>
            </a:r>
          </a:p>
        </p:txBody>
      </p:sp>
      <p:pic>
        <p:nvPicPr>
          <p:cNvPr id="614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212976"/>
            <a:ext cx="2664296"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65142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6148"/>
                                        </p:tgtEl>
                                        <p:attrNameLst>
                                          <p:attrName>style.visibility</p:attrName>
                                        </p:attrNameLst>
                                      </p:cBhvr>
                                      <p:to>
                                        <p:strVal val="visible"/>
                                      </p:to>
                                    </p:set>
                                    <p:animEffect transition="in" filter="fade">
                                      <p:cBhvr>
                                        <p:cTn id="12" dur="2000"/>
                                        <p:tgtEl>
                                          <p:spTgt spid="6148"/>
                                        </p:tgtEl>
                                      </p:cBhvr>
                                    </p:animEffect>
                                    <p:anim calcmode="lin" valueType="num">
                                      <p:cBhvr>
                                        <p:cTn id="13" dur="2000" fill="hold"/>
                                        <p:tgtEl>
                                          <p:spTgt spid="6148"/>
                                        </p:tgtEl>
                                        <p:attrNameLst>
                                          <p:attrName>ppt_w</p:attrName>
                                        </p:attrNameLst>
                                      </p:cBhvr>
                                      <p:tavLst>
                                        <p:tav tm="0" fmla="#ppt_w*sin(2.5*pi*$)">
                                          <p:val>
                                            <p:fltVal val="0"/>
                                          </p:val>
                                        </p:tav>
                                        <p:tav tm="100000">
                                          <p:val>
                                            <p:fltVal val="1"/>
                                          </p:val>
                                        </p:tav>
                                      </p:tavLst>
                                    </p:anim>
                                    <p:anim calcmode="lin" valueType="num">
                                      <p:cBhvr>
                                        <p:cTn id="14" dur="2000" fill="hold"/>
                                        <p:tgtEl>
                                          <p:spTgt spid="614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734</TotalTime>
  <Words>1387</Words>
  <Application>Microsoft Office PowerPoint</Application>
  <PresentationFormat>Presentación en pantalla (4:3)</PresentationFormat>
  <Paragraphs>33</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¿DIOS ESTAS AHÍ?</vt:lpstr>
      <vt:lpstr>DIOS ESTAS AHÍ</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ESTAS AHÍ</dc:title>
  <dc:creator>FAMILIA FIERRO CH</dc:creator>
  <cp:lastModifiedBy>COMPUCENTROUNOA</cp:lastModifiedBy>
  <cp:revision>57</cp:revision>
  <dcterms:created xsi:type="dcterms:W3CDTF">2013-05-23T10:52:17Z</dcterms:created>
  <dcterms:modified xsi:type="dcterms:W3CDTF">2015-09-20T18:54:46Z</dcterms:modified>
</cp:coreProperties>
</file>